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58"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306"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6F950DF-1010-46A6-9CFA-B283779EEA02}"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82B02EA0-FFEB-4305-A93F-EFC23D677DB8}"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F950DF-1010-46A6-9CFA-B283779EEA02}"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F950DF-1010-46A6-9CFA-B283779EEA02}"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F950DF-1010-46A6-9CFA-B283779EEA02}"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6F950DF-1010-46A6-9CFA-B283779EEA02}" type="datetimeFigureOut">
              <a:rPr lang="en-US" smtClean="0"/>
              <a:t>7/22/2015</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B02EA0-FFEB-4305-A93F-EFC23D677DB8}"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6F950DF-1010-46A6-9CFA-B283779EEA02}"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6F950DF-1010-46A6-9CFA-B283779EEA02}" type="datetimeFigureOut">
              <a:rPr lang="en-US" smtClean="0"/>
              <a:t>7/22/2015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F950DF-1010-46A6-9CFA-B283779EEA02}" type="datetimeFigureOut">
              <a:rPr lang="en-US" smtClean="0"/>
              <a:t>7/22/2015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6F950DF-1010-46A6-9CFA-B283779EEA02}" type="datetimeFigureOut">
              <a:rPr lang="en-US" smtClean="0"/>
              <a:t>7/22/2015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B02EA0-FFEB-4305-A93F-EFC23D677D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6F950DF-1010-46A6-9CFA-B283779EEA02}"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B02EA0-FFEB-4305-A93F-EFC23D677DB8}"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C6F950DF-1010-46A6-9CFA-B283779EEA02}" type="datetimeFigureOut">
              <a:rPr lang="en-US" smtClean="0"/>
              <a:t>7/22/2015</a:t>
            </a:fld>
            <a:endParaRPr lang="en-US"/>
          </a:p>
        </p:txBody>
      </p:sp>
      <p:sp>
        <p:nvSpPr>
          <p:cNvPr id="7" name="Slide Number Placeholder 6"/>
          <p:cNvSpPr>
            <a:spLocks noGrp="1"/>
          </p:cNvSpPr>
          <p:nvPr>
            <p:ph type="sldNum" sz="quarter" idx="12"/>
          </p:nvPr>
        </p:nvSpPr>
        <p:spPr/>
        <p:txBody>
          <a:bodyPr/>
          <a:lstStyle/>
          <a:p>
            <a:fld id="{82B02EA0-FFEB-4305-A93F-EFC23D677DB8}"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6F950DF-1010-46A6-9CFA-B283779EEA02}" type="datetimeFigureOut">
              <a:rPr lang="en-US" smtClean="0"/>
              <a:t>7/22/2015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82B02EA0-FFEB-4305-A93F-EFC23D677DB8}"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Matcher answers</a:t>
            </a:r>
            <a:endParaRPr lang="en-US" dirty="0"/>
          </a:p>
        </p:txBody>
      </p:sp>
      <p:sp>
        <p:nvSpPr>
          <p:cNvPr id="2" name="Title 1"/>
          <p:cNvSpPr>
            <a:spLocks noGrp="1"/>
          </p:cNvSpPr>
          <p:nvPr>
            <p:ph type="ctrTitle"/>
          </p:nvPr>
        </p:nvSpPr>
        <p:spPr/>
        <p:txBody>
          <a:bodyPr/>
          <a:lstStyle/>
          <a:p>
            <a:r>
              <a:rPr lang="en-US" dirty="0" smtClean="0"/>
              <a:t>The Origins of the American Revolution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45" y="152400"/>
            <a:ext cx="3471558" cy="25908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0"/>
            <a:ext cx="4015563" cy="2895600"/>
          </a:xfrm>
          <a:prstGeom prst="rect">
            <a:avLst/>
          </a:prstGeom>
        </p:spPr>
      </p:pic>
    </p:spTree>
    <p:extLst>
      <p:ext uri="{BB962C8B-B14F-4D97-AF65-F5344CB8AC3E}">
        <p14:creationId xmlns:p14="http://schemas.microsoft.com/office/powerpoint/2010/main" val="1655624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stamp act</a:t>
            </a:r>
            <a:endParaRPr lang="en-US" dirty="0"/>
          </a:p>
        </p:txBody>
      </p:sp>
      <p:sp>
        <p:nvSpPr>
          <p:cNvPr id="3" name="Content Placeholder 2"/>
          <p:cNvSpPr>
            <a:spLocks noGrp="1"/>
          </p:cNvSpPr>
          <p:nvPr>
            <p:ph sz="half" idx="1"/>
          </p:nvPr>
        </p:nvSpPr>
        <p:spPr>
          <a:xfrm>
            <a:off x="426128" y="1719070"/>
            <a:ext cx="3536272" cy="4757929"/>
          </a:xfrm>
        </p:spPr>
        <p:txBody>
          <a:bodyPr>
            <a:normAutofit fontScale="85000" lnSpcReduction="10000"/>
          </a:bodyPr>
          <a:lstStyle/>
          <a:p>
            <a:pPr marL="114300" indent="0">
              <a:buNone/>
            </a:pPr>
            <a:r>
              <a:rPr lang="en-US" dirty="0"/>
              <a:t>“For every skin or piece of vellum or parchment, or sheet or piece of paper, on which shall be </a:t>
            </a:r>
            <a:r>
              <a:rPr lang="en-US" dirty="0" err="1"/>
              <a:t>ingrossed</a:t>
            </a:r>
            <a:r>
              <a:rPr lang="en-US" dirty="0"/>
              <a:t>, written, or printed, any copy of any petition, bill, answer, claim, plea, replication, rejoinder, demurrer, or other pleading in any such court, a stamp duty of three pence.”</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1814004"/>
            <a:ext cx="4648200" cy="4284091"/>
          </a:xfrm>
        </p:spPr>
      </p:pic>
    </p:spTree>
    <p:extLst>
      <p:ext uri="{BB962C8B-B14F-4D97-AF65-F5344CB8AC3E}">
        <p14:creationId xmlns:p14="http://schemas.microsoft.com/office/powerpoint/2010/main" val="29424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 franklin</a:t>
            </a:r>
            <a:endParaRPr lang="en-US" dirty="0"/>
          </a:p>
        </p:txBody>
      </p:sp>
      <p:sp>
        <p:nvSpPr>
          <p:cNvPr id="3" name="Content Placeholder 2"/>
          <p:cNvSpPr>
            <a:spLocks noGrp="1"/>
          </p:cNvSpPr>
          <p:nvPr>
            <p:ph sz="half" idx="1"/>
          </p:nvPr>
        </p:nvSpPr>
        <p:spPr/>
        <p:txBody>
          <a:bodyPr/>
          <a:lstStyle/>
          <a:p>
            <a:pPr marL="114300" indent="0">
              <a:buNone/>
            </a:pPr>
            <a:r>
              <a:rPr lang="en-US" dirty="0"/>
              <a:t>The political cartoon above was originally created during the French and Indian War.  It had a completely different meaning then than it would in the years before the American Revolution.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343400" y="2057400"/>
            <a:ext cx="4121236" cy="2971800"/>
          </a:xfrm>
        </p:spPr>
      </p:pic>
    </p:spTree>
    <p:extLst>
      <p:ext uri="{BB962C8B-B14F-4D97-AF65-F5344CB8AC3E}">
        <p14:creationId xmlns:p14="http://schemas.microsoft.com/office/powerpoint/2010/main" val="3387643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patriots</a:t>
            </a:r>
            <a:endParaRPr lang="en-US" dirty="0"/>
          </a:p>
        </p:txBody>
      </p:sp>
      <p:sp>
        <p:nvSpPr>
          <p:cNvPr id="3" name="Content Placeholder 2"/>
          <p:cNvSpPr>
            <a:spLocks noGrp="1"/>
          </p:cNvSpPr>
          <p:nvPr>
            <p:ph sz="half" idx="1"/>
          </p:nvPr>
        </p:nvSpPr>
        <p:spPr/>
        <p:txBody>
          <a:bodyPr/>
          <a:lstStyle/>
          <a:p>
            <a:pPr marL="114300" indent="0">
              <a:buNone/>
            </a:pPr>
            <a:r>
              <a:rPr lang="en-US" dirty="0" smtClean="0"/>
              <a:t>People </a:t>
            </a:r>
            <a:r>
              <a:rPr lang="en-US" dirty="0"/>
              <a:t>who believed that the British had become tyrants and that they must be opposed – that the time had come to alter, abolish, and replace the English rulers – were called this.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1" y="1791911"/>
            <a:ext cx="3211208" cy="4380289"/>
          </a:xfrm>
        </p:spPr>
      </p:pic>
    </p:spTree>
    <p:extLst>
      <p:ext uri="{BB962C8B-B14F-4D97-AF65-F5344CB8AC3E}">
        <p14:creationId xmlns:p14="http://schemas.microsoft.com/office/powerpoint/2010/main" val="315145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loyalists</a:t>
            </a:r>
            <a:endParaRPr lang="en-US" dirty="0"/>
          </a:p>
        </p:txBody>
      </p:sp>
      <p:sp>
        <p:nvSpPr>
          <p:cNvPr id="3" name="Content Placeholder 2"/>
          <p:cNvSpPr>
            <a:spLocks noGrp="1"/>
          </p:cNvSpPr>
          <p:nvPr>
            <p:ph sz="half" idx="1"/>
          </p:nvPr>
        </p:nvSpPr>
        <p:spPr/>
        <p:txBody>
          <a:bodyPr/>
          <a:lstStyle/>
          <a:p>
            <a:pPr marL="114300" indent="0">
              <a:buNone/>
            </a:pPr>
            <a:r>
              <a:rPr lang="en-US" dirty="0"/>
              <a:t>American colonists who supported the British side during the Revolutionary War period were known by this title. </a:t>
            </a:r>
            <a:r>
              <a:rPr lang="en-US" dirty="0" smtClean="0"/>
              <a:t>About one third of Americans were loyalists during the conflict.</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595080"/>
            <a:ext cx="3200400" cy="4768807"/>
          </a:xfrm>
        </p:spPr>
      </p:pic>
    </p:spTree>
    <p:extLst>
      <p:ext uri="{BB962C8B-B14F-4D97-AF65-F5344CB8AC3E}">
        <p14:creationId xmlns:p14="http://schemas.microsoft.com/office/powerpoint/2010/main" val="185659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a:t>
            </a:r>
            <a:r>
              <a:rPr lang="en-US" dirty="0" err="1" smtClean="0"/>
              <a:t>prescott</a:t>
            </a:r>
            <a:endParaRPr lang="en-US" dirty="0"/>
          </a:p>
        </p:txBody>
      </p:sp>
      <p:sp>
        <p:nvSpPr>
          <p:cNvPr id="3" name="Content Placeholder 2"/>
          <p:cNvSpPr>
            <a:spLocks noGrp="1"/>
          </p:cNvSpPr>
          <p:nvPr>
            <p:ph sz="half" idx="1"/>
          </p:nvPr>
        </p:nvSpPr>
        <p:spPr>
          <a:xfrm>
            <a:off x="426128" y="1719070"/>
            <a:ext cx="3231472" cy="4605529"/>
          </a:xfrm>
        </p:spPr>
        <p:txBody>
          <a:bodyPr>
            <a:normAutofit fontScale="92500" lnSpcReduction="20000"/>
          </a:bodyPr>
          <a:lstStyle/>
          <a:p>
            <a:pPr marL="114300" indent="0">
              <a:buNone/>
            </a:pPr>
            <a:r>
              <a:rPr lang="en-US" dirty="0"/>
              <a:t>During the famed “Midnight Ride of Paul Revere,” Revere was captured by the British.  So was William Dawes.  But this man was able to deliver the message to the minutemen of Massachusetts: “The Redcoats were a-coming!”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81400" y="1965643"/>
            <a:ext cx="5105400" cy="3914140"/>
          </a:xfrm>
        </p:spPr>
      </p:pic>
    </p:spTree>
    <p:extLst>
      <p:ext uri="{BB962C8B-B14F-4D97-AF65-F5344CB8AC3E}">
        <p14:creationId xmlns:p14="http://schemas.microsoft.com/office/powerpoint/2010/main" val="270088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dickenson</a:t>
            </a:r>
            <a:endParaRPr lang="en-US" dirty="0"/>
          </a:p>
        </p:txBody>
      </p:sp>
      <p:sp>
        <p:nvSpPr>
          <p:cNvPr id="3" name="Content Placeholder 2"/>
          <p:cNvSpPr>
            <a:spLocks noGrp="1"/>
          </p:cNvSpPr>
          <p:nvPr>
            <p:ph sz="half" idx="1"/>
          </p:nvPr>
        </p:nvSpPr>
        <p:spPr/>
        <p:txBody>
          <a:bodyPr>
            <a:normAutofit lnSpcReduction="10000"/>
          </a:bodyPr>
          <a:lstStyle/>
          <a:p>
            <a:pPr marL="114300" indent="0">
              <a:buNone/>
            </a:pPr>
            <a:r>
              <a:rPr lang="en-US" dirty="0"/>
              <a:t>He was the author of the famous Olive Branch Petition – an attempt to reconcile between the Continental Congress and the Parliament.  He was personally opposed to declaring independence.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905000"/>
            <a:ext cx="3048000" cy="4156363"/>
          </a:xfrm>
        </p:spPr>
      </p:pic>
    </p:spTree>
    <p:extLst>
      <p:ext uri="{BB962C8B-B14F-4D97-AF65-F5344CB8AC3E}">
        <p14:creationId xmlns:p14="http://schemas.microsoft.com/office/powerpoint/2010/main" val="364707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Crispus</a:t>
            </a:r>
            <a:r>
              <a:rPr lang="en-US" dirty="0" smtClean="0"/>
              <a:t> </a:t>
            </a:r>
            <a:r>
              <a:rPr lang="en-US" dirty="0" err="1" smtClean="0"/>
              <a:t>attucks</a:t>
            </a:r>
            <a:endParaRPr lang="en-US" dirty="0"/>
          </a:p>
        </p:txBody>
      </p:sp>
      <p:sp>
        <p:nvSpPr>
          <p:cNvPr id="3" name="Content Placeholder 2"/>
          <p:cNvSpPr>
            <a:spLocks noGrp="1"/>
          </p:cNvSpPr>
          <p:nvPr>
            <p:ph sz="half" idx="1"/>
          </p:nvPr>
        </p:nvSpPr>
        <p:spPr/>
        <p:txBody>
          <a:bodyPr/>
          <a:lstStyle/>
          <a:p>
            <a:pPr marL="114300" indent="0">
              <a:buNone/>
            </a:pPr>
            <a:r>
              <a:rPr lang="en-US" dirty="0"/>
              <a:t>This African-American was one of the five men killed at the Boston Massacre, in March of 1770.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908002"/>
            <a:ext cx="4038600" cy="4029421"/>
          </a:xfrm>
        </p:spPr>
      </p:pic>
    </p:spTree>
    <p:extLst>
      <p:ext uri="{BB962C8B-B14F-4D97-AF65-F5344CB8AC3E}">
        <p14:creationId xmlns:p14="http://schemas.microsoft.com/office/powerpoint/2010/main" val="1066237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george</a:t>
            </a:r>
            <a:r>
              <a:rPr lang="en-US" dirty="0" smtClean="0"/>
              <a:t> </a:t>
            </a:r>
            <a:r>
              <a:rPr lang="en-US" dirty="0" err="1" smtClean="0"/>
              <a:t>grenville</a:t>
            </a:r>
            <a:endParaRPr lang="en-US" dirty="0"/>
          </a:p>
        </p:txBody>
      </p:sp>
      <p:sp>
        <p:nvSpPr>
          <p:cNvPr id="3" name="Content Placeholder 2"/>
          <p:cNvSpPr>
            <a:spLocks noGrp="1"/>
          </p:cNvSpPr>
          <p:nvPr>
            <p:ph sz="half" idx="1"/>
          </p:nvPr>
        </p:nvSpPr>
        <p:spPr/>
        <p:txBody>
          <a:bodyPr/>
          <a:lstStyle/>
          <a:p>
            <a:pPr marL="114300" indent="0">
              <a:buNone/>
            </a:pPr>
            <a:r>
              <a:rPr lang="en-US" dirty="0"/>
              <a:t>This English prime minister was the mastermind behind the English tax policies of the early 1760s – including the Sugar Act and the Stamp Act.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77749" y="1719263"/>
            <a:ext cx="3779502" cy="4406900"/>
          </a:xfrm>
        </p:spPr>
      </p:pic>
    </p:spTree>
    <p:extLst>
      <p:ext uri="{BB962C8B-B14F-4D97-AF65-F5344CB8AC3E}">
        <p14:creationId xmlns:p14="http://schemas.microsoft.com/office/powerpoint/2010/main" val="4185360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a:t>
            </a:r>
            <a:r>
              <a:rPr lang="en-US" dirty="0" err="1" smtClean="0"/>
              <a:t>otis</a:t>
            </a:r>
            <a:endParaRPr lang="en-US" dirty="0"/>
          </a:p>
        </p:txBody>
      </p:sp>
      <p:sp>
        <p:nvSpPr>
          <p:cNvPr id="3" name="Content Placeholder 2"/>
          <p:cNvSpPr>
            <a:spLocks noGrp="1"/>
          </p:cNvSpPr>
          <p:nvPr>
            <p:ph sz="half" idx="1"/>
          </p:nvPr>
        </p:nvSpPr>
        <p:spPr/>
        <p:txBody>
          <a:bodyPr/>
          <a:lstStyle/>
          <a:p>
            <a:pPr marL="114300" indent="0">
              <a:buNone/>
            </a:pPr>
            <a:r>
              <a:rPr lang="en-US" dirty="0"/>
              <a:t>He coined the expression, “No Taxation Without Representation!”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2975" y="2008188"/>
            <a:ext cx="3829050" cy="3829050"/>
          </a:xfrm>
        </p:spPr>
      </p:pic>
    </p:spTree>
    <p:extLst>
      <p:ext uri="{BB962C8B-B14F-4D97-AF65-F5344CB8AC3E}">
        <p14:creationId xmlns:p14="http://schemas.microsoft.com/office/powerpoint/2010/main" val="1007088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adams</a:t>
            </a:r>
            <a:endParaRPr lang="en-US" dirty="0"/>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a:t>During the years preceding the American Revolution, he was a young lawyer in New England.  He defended John Hancock when he was charged with smuggling and the English attempted to try him in vice admiralty courts.  He also defended the soldiers who were accused for murder for their role in the Boston Massacre!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6800" y="1801231"/>
            <a:ext cx="3496490" cy="4142369"/>
          </a:xfrm>
        </p:spPr>
      </p:pic>
    </p:spTree>
    <p:extLst>
      <p:ext uri="{BB962C8B-B14F-4D97-AF65-F5344CB8AC3E}">
        <p14:creationId xmlns:p14="http://schemas.microsoft.com/office/powerpoint/2010/main" val="194929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proclamation of 1763</a:t>
            </a:r>
            <a:endParaRPr lang="en-US" dirty="0"/>
          </a:p>
        </p:txBody>
      </p:sp>
      <p:sp>
        <p:nvSpPr>
          <p:cNvPr id="5" name="Content Placeholder 4"/>
          <p:cNvSpPr>
            <a:spLocks noGrp="1"/>
          </p:cNvSpPr>
          <p:nvPr>
            <p:ph sz="half" idx="1"/>
          </p:nvPr>
        </p:nvSpPr>
        <p:spPr/>
        <p:txBody>
          <a:bodyPr>
            <a:normAutofit fontScale="92500" lnSpcReduction="20000"/>
          </a:bodyPr>
          <a:lstStyle/>
          <a:p>
            <a:pPr marL="114300" indent="0">
              <a:buNone/>
            </a:pPr>
            <a:r>
              <a:rPr lang="en-US" dirty="0"/>
              <a:t>“No American colonists shall settle to the west of the Appalachian Mountains by proclamation of England.” The Proclamation of 1763 forbid American settlers from entering into the Ohio River Valley, which they had worked so hard to wrest from the French. </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9826" y="1719263"/>
            <a:ext cx="3415347" cy="4406900"/>
          </a:xfrm>
        </p:spPr>
      </p:pic>
    </p:spTree>
    <p:extLst>
      <p:ext uri="{BB962C8B-B14F-4D97-AF65-F5344CB8AC3E}">
        <p14:creationId xmlns:p14="http://schemas.microsoft.com/office/powerpoint/2010/main" val="3614045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Nathan hale</a:t>
            </a:r>
            <a:endParaRPr lang="en-US" dirty="0"/>
          </a:p>
        </p:txBody>
      </p:sp>
      <p:sp>
        <p:nvSpPr>
          <p:cNvPr id="3" name="Content Placeholder 2"/>
          <p:cNvSpPr>
            <a:spLocks noGrp="1"/>
          </p:cNvSpPr>
          <p:nvPr>
            <p:ph sz="half" idx="1"/>
          </p:nvPr>
        </p:nvSpPr>
        <p:spPr/>
        <p:txBody>
          <a:bodyPr/>
          <a:lstStyle/>
          <a:p>
            <a:pPr marL="114300" indent="0">
              <a:buNone/>
            </a:pPr>
            <a:r>
              <a:rPr lang="en-US" dirty="0"/>
              <a:t>When he was convicted of spying on the English and sentenced to death, this American patriot’s dying words were, “I regret that I have but one life to lose for my country!”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828800"/>
            <a:ext cx="2895600" cy="4276578"/>
          </a:xfrm>
        </p:spPr>
      </p:pic>
    </p:spTree>
    <p:extLst>
      <p:ext uri="{BB962C8B-B14F-4D97-AF65-F5344CB8AC3E}">
        <p14:creationId xmlns:p14="http://schemas.microsoft.com/office/powerpoint/2010/main" val="3456488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hancock</a:t>
            </a:r>
            <a:endParaRPr lang="en-US" dirty="0"/>
          </a:p>
        </p:txBody>
      </p:sp>
      <p:sp>
        <p:nvSpPr>
          <p:cNvPr id="3" name="Content Placeholder 2"/>
          <p:cNvSpPr>
            <a:spLocks noGrp="1"/>
          </p:cNvSpPr>
          <p:nvPr>
            <p:ph sz="half" idx="1"/>
          </p:nvPr>
        </p:nvSpPr>
        <p:spPr/>
        <p:txBody>
          <a:bodyPr>
            <a:normAutofit fontScale="92500" lnSpcReduction="10000"/>
          </a:bodyPr>
          <a:lstStyle/>
          <a:p>
            <a:pPr marL="114300" indent="0">
              <a:buNone/>
            </a:pPr>
            <a:r>
              <a:rPr lang="en-US" dirty="0"/>
              <a:t>He was a smuggler of molasses and a variety of other products of the Caribbean into Boston.  When his ship the Liberty was boarded by British customs agents, his “roughs” liberated the ship – in open defiance of the British government.</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731383"/>
            <a:ext cx="3111338" cy="4364617"/>
          </a:xfrm>
        </p:spPr>
      </p:pic>
    </p:spTree>
    <p:extLst>
      <p:ext uri="{BB962C8B-B14F-4D97-AF65-F5344CB8AC3E}">
        <p14:creationId xmlns:p14="http://schemas.microsoft.com/office/powerpoint/2010/main" val="1073033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a:t>
            </a:r>
            <a:r>
              <a:rPr lang="en-US" dirty="0" err="1" smtClean="0"/>
              <a:t>townshend</a:t>
            </a:r>
            <a:endParaRPr lang="en-US" dirty="0"/>
          </a:p>
        </p:txBody>
      </p:sp>
      <p:sp>
        <p:nvSpPr>
          <p:cNvPr id="3" name="Content Placeholder 2"/>
          <p:cNvSpPr>
            <a:spLocks noGrp="1"/>
          </p:cNvSpPr>
          <p:nvPr>
            <p:ph sz="half" idx="1"/>
          </p:nvPr>
        </p:nvSpPr>
        <p:spPr/>
        <p:txBody>
          <a:bodyPr/>
          <a:lstStyle/>
          <a:p>
            <a:pPr marL="114300" indent="0">
              <a:buNone/>
            </a:pPr>
            <a:r>
              <a:rPr lang="en-US" dirty="0"/>
              <a:t>The taxes charged on items like glass, lead, paint, paper, and tea – which were leveled on the colonists starting in 1767 were named after this man, the new Prime Minister of England.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34964" y="1752600"/>
            <a:ext cx="3665071" cy="4406900"/>
          </a:xfrm>
        </p:spPr>
      </p:pic>
    </p:spTree>
    <p:extLst>
      <p:ext uri="{BB962C8B-B14F-4D97-AF65-F5344CB8AC3E}">
        <p14:creationId xmlns:p14="http://schemas.microsoft.com/office/powerpoint/2010/main" val="2344473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Paul revere</a:t>
            </a:r>
            <a:endParaRPr lang="en-US" dirty="0"/>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a:t>“The redcoats are a-coming!  The regulars are out!  Prepare ye for battle!” He was not the only man to alert the minutemen and local militia that the British Army was on the march.  In fact, he was captured by the British – along with William Dawes.  He might also be well-known for his inaccurate depiction of the “Boston Massacre” of 1770, pictured </a:t>
            </a:r>
            <a:r>
              <a:rPr lang="en-US" dirty="0" smtClean="0"/>
              <a:t>to the right.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39897" y="1719263"/>
            <a:ext cx="3855206" cy="4406900"/>
          </a:xfrm>
        </p:spPr>
      </p:pic>
    </p:spTree>
    <p:extLst>
      <p:ext uri="{BB962C8B-B14F-4D97-AF65-F5344CB8AC3E}">
        <p14:creationId xmlns:p14="http://schemas.microsoft.com/office/powerpoint/2010/main" val="3380106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a:t>
            </a:r>
            <a:r>
              <a:rPr lang="en-US" dirty="0" err="1" smtClean="0"/>
              <a:t>jefferson</a:t>
            </a:r>
            <a:endParaRPr lang="en-US" dirty="0"/>
          </a:p>
        </p:txBody>
      </p:sp>
      <p:sp>
        <p:nvSpPr>
          <p:cNvPr id="3" name="Content Placeholder 2"/>
          <p:cNvSpPr>
            <a:spLocks noGrp="1"/>
          </p:cNvSpPr>
          <p:nvPr>
            <p:ph sz="half" idx="1"/>
          </p:nvPr>
        </p:nvSpPr>
        <p:spPr/>
        <p:txBody>
          <a:bodyPr>
            <a:normAutofit fontScale="92500" lnSpcReduction="10000"/>
          </a:bodyPr>
          <a:lstStyle/>
          <a:p>
            <a:pPr marL="114300" indent="0">
              <a:buNone/>
            </a:pPr>
            <a:r>
              <a:rPr lang="en-US" dirty="0"/>
              <a:t>He wrote:  “We hold these truths to be self-evident, that all men are created equal, that they are endowed by their creator with certain unalienable Rights, that among these are life, liberty, and the pursuit of happiness.”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27304" y="1719263"/>
            <a:ext cx="3680392" cy="4406900"/>
          </a:xfrm>
        </p:spPr>
      </p:pic>
    </p:spTree>
    <p:extLst>
      <p:ext uri="{BB962C8B-B14F-4D97-AF65-F5344CB8AC3E}">
        <p14:creationId xmlns:p14="http://schemas.microsoft.com/office/powerpoint/2010/main" val="176287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a:t>
            </a:r>
            <a:r>
              <a:rPr lang="en-US" dirty="0" err="1" smtClean="0"/>
              <a:t>paine</a:t>
            </a:r>
            <a:endParaRPr lang="en-US" dirty="0"/>
          </a:p>
        </p:txBody>
      </p:sp>
      <p:sp>
        <p:nvSpPr>
          <p:cNvPr id="3" name="Content Placeholder 2"/>
          <p:cNvSpPr>
            <a:spLocks noGrp="1"/>
          </p:cNvSpPr>
          <p:nvPr>
            <p:ph sz="half" idx="1"/>
          </p:nvPr>
        </p:nvSpPr>
        <p:spPr/>
        <p:txBody>
          <a:bodyPr>
            <a:normAutofit fontScale="62500" lnSpcReduction="20000"/>
          </a:bodyPr>
          <a:lstStyle/>
          <a:p>
            <a:pPr marL="114300" indent="0">
              <a:buNone/>
            </a:pPr>
            <a:r>
              <a:rPr lang="en-US" dirty="0"/>
              <a:t>In 1775, he wrote: “Everything that is right begs for separation from Britain.  The Americans who have been killed seem to say, “</a:t>
            </a:r>
            <a:r>
              <a:rPr lang="en-US" dirty="0" err="1"/>
              <a:t>’Tis</a:t>
            </a:r>
            <a:r>
              <a:rPr lang="en-US" dirty="0"/>
              <a:t> time to part.”  England and America are located a great distance apart.  That is itself strong and natural proof that God never expected one to rule over the other…  Small islands not capable of protecting themselves, are the proper objects for kingdoms to take under their care; but there is something very absurd, in supposing a continent to be perpetually governed by an island.”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633794"/>
            <a:ext cx="3515185" cy="4309806"/>
          </a:xfrm>
        </p:spPr>
      </p:pic>
    </p:spTree>
    <p:extLst>
      <p:ext uri="{BB962C8B-B14F-4D97-AF65-F5344CB8AC3E}">
        <p14:creationId xmlns:p14="http://schemas.microsoft.com/office/powerpoint/2010/main" val="2427558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Soldier at valley forge</a:t>
            </a:r>
            <a:endParaRPr lang="en-US" dirty="0"/>
          </a:p>
        </p:txBody>
      </p:sp>
      <p:sp>
        <p:nvSpPr>
          <p:cNvPr id="3" name="Content Placeholder 2"/>
          <p:cNvSpPr>
            <a:spLocks noGrp="1"/>
          </p:cNvSpPr>
          <p:nvPr>
            <p:ph sz="half" idx="1"/>
          </p:nvPr>
        </p:nvSpPr>
        <p:spPr>
          <a:xfrm>
            <a:off x="426128" y="1719071"/>
            <a:ext cx="3307672" cy="4407408"/>
          </a:xfrm>
        </p:spPr>
        <p:txBody>
          <a:bodyPr>
            <a:normAutofit fontScale="70000" lnSpcReduction="20000"/>
          </a:bodyPr>
          <a:lstStyle/>
          <a:p>
            <a:r>
              <a:rPr lang="en-US" dirty="0"/>
              <a:t>“I am sick – discontented … Poor food – hard lodging – cold weather – fatigue – nasty clothes – nasty cookery…I can’t endure it – Why are we sent here to starve and freeze?” Under the leadership of Baron Friedrich Von Steuben, the Continental Army became a formidable force to oppose the British.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33800" y="1752600"/>
            <a:ext cx="5114866" cy="3429000"/>
          </a:xfrm>
        </p:spPr>
      </p:pic>
    </p:spTree>
    <p:extLst>
      <p:ext uri="{BB962C8B-B14F-4D97-AF65-F5344CB8AC3E}">
        <p14:creationId xmlns:p14="http://schemas.microsoft.com/office/powerpoint/2010/main" val="1715318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a:t>
            </a:r>
            <a:endParaRPr lang="en-US" dirty="0"/>
          </a:p>
        </p:txBody>
      </p:sp>
      <p:sp>
        <p:nvSpPr>
          <p:cNvPr id="3" name="Content Placeholder 2"/>
          <p:cNvSpPr>
            <a:spLocks noGrp="1"/>
          </p:cNvSpPr>
          <p:nvPr>
            <p:ph sz="half" idx="1"/>
          </p:nvPr>
        </p:nvSpPr>
        <p:spPr/>
        <p:txBody>
          <a:bodyPr>
            <a:normAutofit fontScale="85000" lnSpcReduction="10000"/>
          </a:bodyPr>
          <a:lstStyle/>
          <a:p>
            <a:pPr marL="114300" indent="0">
              <a:buNone/>
            </a:pPr>
            <a:r>
              <a:rPr lang="en-US" dirty="0"/>
              <a:t>In the wake of the Stamp Act crisis, Virginians were outraged.  The House of Burgesses passed resolutions condemning the Stamp Act.  This Virginian exclaimed, “If this be treason, make the most of it!” He’s more famous for another quotation, “Give me liberty, or give me death!” </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1423" y="1600200"/>
            <a:ext cx="3417824" cy="4419600"/>
          </a:xfrm>
        </p:spPr>
      </p:pic>
    </p:spTree>
    <p:extLst>
      <p:ext uri="{BB962C8B-B14F-4D97-AF65-F5344CB8AC3E}">
        <p14:creationId xmlns:p14="http://schemas.microsoft.com/office/powerpoint/2010/main" val="2449607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3772" b="3772"/>
          <a:stretch>
            <a:fillRect/>
          </a:stretch>
        </p:blipFill>
        <p:spPr/>
      </p:pic>
      <p:sp>
        <p:nvSpPr>
          <p:cNvPr id="3" name="Content Placeholder 2"/>
          <p:cNvSpPr>
            <a:spLocks noGrp="1"/>
          </p:cNvSpPr>
          <p:nvPr>
            <p:ph type="body" sz="half" idx="2"/>
          </p:nvPr>
        </p:nvSpPr>
        <p:spPr/>
        <p:txBody>
          <a:bodyPr>
            <a:normAutofit fontScale="25000" lnSpcReduction="20000"/>
          </a:bodyPr>
          <a:lstStyle/>
          <a:p>
            <a:pPr marL="114300" indent="0">
              <a:buNone/>
            </a:pPr>
            <a:r>
              <a:rPr lang="en-US" dirty="0"/>
              <a:t>This is a primary source from December of 1774: “It was now evening, and I immediately dressed myself in the costume of an Indian, equipped with a small hatchet, which I and my associates denominated the tomahawk, with which, and a club, after having painted my face and hands with coal dust in the shop of a blacksmith, I repaired to Griffin's wharf, where the ships lay that contained the tea. When I first appeared in the street after being thus disguised, I fell in with many who were dressed, equipped and painted as I was, and who fell in with me and marched in order to the place of our destination.” </a:t>
            </a:r>
          </a:p>
        </p:txBody>
      </p:sp>
      <p:sp>
        <p:nvSpPr>
          <p:cNvPr id="2" name="Title 1"/>
          <p:cNvSpPr>
            <a:spLocks noGrp="1"/>
          </p:cNvSpPr>
          <p:nvPr>
            <p:ph type="title"/>
          </p:nvPr>
        </p:nvSpPr>
        <p:spPr/>
        <p:txBody>
          <a:bodyPr/>
          <a:lstStyle/>
          <a:p>
            <a:r>
              <a:rPr lang="en-US" dirty="0" smtClean="0"/>
              <a:t>The </a:t>
            </a:r>
            <a:r>
              <a:rPr lang="en-US" dirty="0" err="1" smtClean="0"/>
              <a:t>boston</a:t>
            </a:r>
            <a:r>
              <a:rPr lang="en-US" dirty="0" smtClean="0"/>
              <a:t> tea party</a:t>
            </a:r>
            <a:endParaRPr lang="en-US" dirty="0"/>
          </a:p>
        </p:txBody>
      </p:sp>
    </p:spTree>
    <p:extLst>
      <p:ext uri="{BB962C8B-B14F-4D97-AF65-F5344CB8AC3E}">
        <p14:creationId xmlns:p14="http://schemas.microsoft.com/office/powerpoint/2010/main" val="192163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Samuel </a:t>
            </a:r>
            <a:r>
              <a:rPr lang="en-US" dirty="0" err="1" smtClean="0"/>
              <a:t>adams</a:t>
            </a:r>
            <a:endParaRPr lang="en-US" dirty="0"/>
          </a:p>
        </p:txBody>
      </p:sp>
      <p:sp>
        <p:nvSpPr>
          <p:cNvPr id="3" name="Content Placeholder 2"/>
          <p:cNvSpPr>
            <a:spLocks noGrp="1"/>
          </p:cNvSpPr>
          <p:nvPr>
            <p:ph sz="half" idx="1"/>
          </p:nvPr>
        </p:nvSpPr>
        <p:spPr/>
        <p:txBody>
          <a:bodyPr>
            <a:normAutofit fontScale="85000" lnSpcReduction="10000"/>
          </a:bodyPr>
          <a:lstStyle/>
          <a:p>
            <a:pPr marL="114300" indent="0">
              <a:buNone/>
            </a:pPr>
            <a:r>
              <a:rPr lang="en-US" dirty="0"/>
              <a:t>This man was the leader of the Sons of Liberty, an organization created in 1765 in order to oppose the Stamp Act.  The Sons of Liberty were created to organize protests and boycott certain products, in order to punish the English economically for their policies of taxation without representation.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199" y="1803184"/>
            <a:ext cx="3435951" cy="4445216"/>
          </a:xfrm>
        </p:spPr>
      </p:pic>
    </p:spTree>
    <p:extLst>
      <p:ext uri="{BB962C8B-B14F-4D97-AF65-F5344CB8AC3E}">
        <p14:creationId xmlns:p14="http://schemas.microsoft.com/office/powerpoint/2010/main" val="2201247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47</TotalTime>
  <Words>1085</Words>
  <Application>Microsoft Office PowerPoint</Application>
  <PresentationFormat>On-screen Show (4:3)</PresentationFormat>
  <Paragraphs>44</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Book Antiqua</vt:lpstr>
      <vt:lpstr>Century Gothic</vt:lpstr>
      <vt:lpstr>Apothecary</vt:lpstr>
      <vt:lpstr>The Origins of the American Revolution</vt:lpstr>
      <vt:lpstr>The proclamation of 1763</vt:lpstr>
      <vt:lpstr>Paul revere</vt:lpstr>
      <vt:lpstr>Thomas jefferson</vt:lpstr>
      <vt:lpstr>Thomas paine</vt:lpstr>
      <vt:lpstr>Soldier at valley forge</vt:lpstr>
      <vt:lpstr>Patrick henry</vt:lpstr>
      <vt:lpstr>The boston tea party</vt:lpstr>
      <vt:lpstr>Samuel adams</vt:lpstr>
      <vt:lpstr>The stamp act</vt:lpstr>
      <vt:lpstr>Ben franklin</vt:lpstr>
      <vt:lpstr>patriots</vt:lpstr>
      <vt:lpstr>loyalists</vt:lpstr>
      <vt:lpstr>William prescott</vt:lpstr>
      <vt:lpstr>John dickenson</vt:lpstr>
      <vt:lpstr>Crispus attucks</vt:lpstr>
      <vt:lpstr>george grenville</vt:lpstr>
      <vt:lpstr>James otis</vt:lpstr>
      <vt:lpstr>John adams</vt:lpstr>
      <vt:lpstr>Nathan hale</vt:lpstr>
      <vt:lpstr>John hancock</vt:lpstr>
      <vt:lpstr>Charles townshend</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of the American Revolution</dc:title>
  <dc:creator>Adam Henry</dc:creator>
  <cp:lastModifiedBy>Adam Henry</cp:lastModifiedBy>
  <cp:revision>6</cp:revision>
  <dcterms:created xsi:type="dcterms:W3CDTF">2013-10-01T10:49:29Z</dcterms:created>
  <dcterms:modified xsi:type="dcterms:W3CDTF">2015-07-22T17:33:42Z</dcterms:modified>
</cp:coreProperties>
</file>